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  <p:embeddedFont>
      <p:font typeface="Maven Pro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avenPro-bold.fntdata"/><Relationship Id="rId6" Type="http://schemas.openxmlformats.org/officeDocument/2006/relationships/slide" Target="slides/slide1.xml"/><Relationship Id="rId18" Type="http://schemas.openxmlformats.org/officeDocument/2006/relationships/font" Target="fonts/Maven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3164325e12_0_5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3164325e12_0_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3164325e12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3164325e12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3164325e12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3164325e12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164325e12_0_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3164325e12_0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3164325e1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3164325e1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3164325e12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3164325e12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3164325e12_0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3164325e12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ata.mendeley.com/datasets/gjmr63rz2r/1" TargetMode="External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25"/>
            <a:ext cx="49806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One-Shot Learning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Ahmad Zubair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Umair Yousaf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524000"/>
            <a:ext cx="7030500" cy="30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Training: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Siamese Network (identical twins) generates a “</a:t>
            </a:r>
            <a:r>
              <a:rPr b="1" lang="en"/>
              <a:t>fingerprint</a:t>
            </a:r>
            <a:r>
              <a:rPr lang="en"/>
              <a:t>” of the input image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Anchor, Positive, Negative (Triplet Loss)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Push instances with </a:t>
            </a:r>
            <a:r>
              <a:rPr b="1" lang="en"/>
              <a:t>similar </a:t>
            </a:r>
            <a:r>
              <a:rPr lang="en"/>
              <a:t>fingerprints </a:t>
            </a:r>
            <a:r>
              <a:rPr b="1" lang="en"/>
              <a:t>closer </a:t>
            </a:r>
            <a:r>
              <a:rPr lang="en"/>
              <a:t>together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Pull instances with </a:t>
            </a:r>
            <a:r>
              <a:rPr b="1" lang="en"/>
              <a:t>different </a:t>
            </a:r>
            <a:r>
              <a:rPr lang="en"/>
              <a:t>fingerprints </a:t>
            </a:r>
            <a:r>
              <a:rPr b="1" lang="en"/>
              <a:t>farther </a:t>
            </a:r>
            <a:r>
              <a:rPr lang="en"/>
              <a:t>apart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Testing: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Generate a set of average “fingerprints” of each class called the </a:t>
            </a:r>
            <a:r>
              <a:rPr b="1" lang="en"/>
              <a:t>support set</a:t>
            </a:r>
            <a:endParaRPr b="1"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Find euclidean distance with each of the average fingerprints, then </a:t>
            </a:r>
            <a:r>
              <a:rPr b="1" lang="en"/>
              <a:t>classify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3800" y="804325"/>
            <a:ext cx="5444724" cy="387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9150" y="807575"/>
            <a:ext cx="7820025" cy="397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7"/>
          <p:cNvSpPr txBox="1"/>
          <p:nvPr>
            <p:ph type="title"/>
          </p:nvPr>
        </p:nvSpPr>
        <p:spPr>
          <a:xfrm>
            <a:off x="1303800" y="598575"/>
            <a:ext cx="27192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Dataset</a:t>
            </a:r>
            <a:endParaRPr sz="3000"/>
          </a:p>
        </p:txBody>
      </p:sp>
      <p:sp>
        <p:nvSpPr>
          <p:cNvPr id="300" name="Google Shape;300;p17"/>
          <p:cNvSpPr txBox="1"/>
          <p:nvPr>
            <p:ph idx="1" type="body"/>
          </p:nvPr>
        </p:nvSpPr>
        <p:spPr>
          <a:xfrm>
            <a:off x="443475" y="1712450"/>
            <a:ext cx="3579600" cy="25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Mendely</a:t>
            </a:r>
            <a:r>
              <a:rPr lang="en" sz="1500"/>
              <a:t> dataset was used.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Split into 4 classes: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Fire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Like-Fire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Like-Smoke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No-Fire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250x250 images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212 training instances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78 testing instances</a:t>
            </a:r>
            <a:endParaRPr sz="1500"/>
          </a:p>
        </p:txBody>
      </p:sp>
      <p:pic>
        <p:nvPicPr>
          <p:cNvPr id="301" name="Google Shape;3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8600" y="437713"/>
            <a:ext cx="4610924" cy="4268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&amp; Disadvantages</a:t>
            </a:r>
            <a:endParaRPr/>
          </a:p>
        </p:txBody>
      </p:sp>
      <p:sp>
        <p:nvSpPr>
          <p:cNvPr id="307" name="Google Shape;307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Advantages</a:t>
            </a:r>
            <a:r>
              <a:rPr lang="en"/>
              <a:t> of One Shot: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Very small dataset required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Training time per epoch is low (~5 sec)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RAM usage is low (dependent on size of network)(our network was small)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Disadvantages: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Need to curate dataset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9"/>
          <p:cNvSpPr txBox="1"/>
          <p:nvPr>
            <p:ph type="title"/>
          </p:nvPr>
        </p:nvSpPr>
        <p:spPr>
          <a:xfrm>
            <a:off x="1303800" y="598575"/>
            <a:ext cx="2702700" cy="8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Results</a:t>
            </a:r>
            <a:endParaRPr sz="3000"/>
          </a:p>
        </p:txBody>
      </p:sp>
      <p:sp>
        <p:nvSpPr>
          <p:cNvPr id="313" name="Google Shape;313;p19"/>
          <p:cNvSpPr txBox="1"/>
          <p:nvPr>
            <p:ph idx="1" type="body"/>
          </p:nvPr>
        </p:nvSpPr>
        <p:spPr>
          <a:xfrm>
            <a:off x="312375" y="1457475"/>
            <a:ext cx="3563100" cy="29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Hyperparameters:</a:t>
            </a:r>
            <a:endParaRPr/>
          </a:p>
          <a:p>
            <a:pPr indent="-298450" lvl="1" marL="914400" rtl="0" algn="just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Epochs = 50</a:t>
            </a:r>
            <a:endParaRPr/>
          </a:p>
          <a:p>
            <a:pPr indent="-298450" lvl="1" marL="914400" rtl="0" algn="just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Margin (for triplet loss) = 25,000</a:t>
            </a:r>
            <a:endParaRPr/>
          </a:p>
          <a:p>
            <a:pPr indent="-298450" lvl="1" marL="914400" rtl="0" algn="just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Learning rate = 0.0001</a:t>
            </a:r>
            <a:endParaRPr/>
          </a:p>
          <a:p>
            <a:pPr indent="-298450" lvl="1" marL="914400" rtl="0" algn="just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Optimizer = Adam</a:t>
            </a:r>
            <a:endParaRPr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Not comparable in performance to state of the art models, at least in our implementation.</a:t>
            </a:r>
            <a:endParaRPr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be improved by:</a:t>
            </a:r>
            <a:endParaRPr/>
          </a:p>
          <a:p>
            <a:pPr indent="-298450" lvl="1" marL="914400" rtl="0" algn="just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Using/creating a carefully curated dataset as per its deployment, which also contains “extreme triplets”</a:t>
            </a:r>
            <a:endParaRPr/>
          </a:p>
        </p:txBody>
      </p:sp>
      <p:pic>
        <p:nvPicPr>
          <p:cNvPr id="314" name="Google Shape;3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6505" y="1457475"/>
            <a:ext cx="5062072" cy="254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"/>
          <p:cNvSpPr txBox="1"/>
          <p:nvPr>
            <p:ph type="title"/>
          </p:nvPr>
        </p:nvSpPr>
        <p:spPr>
          <a:xfrm>
            <a:off x="2364150" y="828000"/>
            <a:ext cx="4415700" cy="6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Model Outputs Visualized</a:t>
            </a:r>
            <a:endParaRPr sz="2700"/>
          </a:p>
        </p:txBody>
      </p:sp>
      <p:pic>
        <p:nvPicPr>
          <p:cNvPr id="320" name="Google Shape;3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13" y="2619575"/>
            <a:ext cx="2211731" cy="24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8000" y="1577048"/>
            <a:ext cx="2896200" cy="315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69900" y="95505"/>
            <a:ext cx="2187250" cy="2379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9899" y="2619575"/>
            <a:ext cx="2187250" cy="24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5062" y="90025"/>
            <a:ext cx="2187250" cy="239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